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8" r:id="rId2"/>
    <p:sldId id="259" r:id="rId3"/>
    <p:sldId id="260"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267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89" autoAdjust="0"/>
  </p:normalViewPr>
  <p:slideViewPr>
    <p:cSldViewPr snapToGrid="0" snapToObjects="1" showGuides="1">
      <p:cViewPr varScale="1">
        <p:scale>
          <a:sx n="72" d="100"/>
          <a:sy n="72" d="100"/>
        </p:scale>
        <p:origin x="-1266" y="-90"/>
      </p:cViewPr>
      <p:guideLst>
        <p:guide orient="horz" pos="2160"/>
        <p:guide pos="2898"/>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3E737-5A25-EC4F-8EE7-25FD02FCB62B}" type="datetimeFigureOut">
              <a:rPr lang="en-US" smtClean="0"/>
              <a:t>12/20/2017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E7CEBD-0B03-6D42-9E01-76FAD319822A}" type="slidenum">
              <a:rPr lang="en-US" smtClean="0"/>
              <a:t>‹#›</a:t>
            </a:fld>
            <a:endParaRPr lang="en-US"/>
          </a:p>
        </p:txBody>
      </p:sp>
    </p:spTree>
    <p:extLst>
      <p:ext uri="{BB962C8B-B14F-4D97-AF65-F5344CB8AC3E}">
        <p14:creationId xmlns:p14="http://schemas.microsoft.com/office/powerpoint/2010/main" val="17905144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K - Cover One">
    <p:spTree>
      <p:nvGrpSpPr>
        <p:cNvPr id="1" name=""/>
        <p:cNvGrpSpPr/>
        <p:nvPr/>
      </p:nvGrpSpPr>
      <p:grpSpPr>
        <a:xfrm>
          <a:off x="0" y="0"/>
          <a:ext cx="0" cy="0"/>
          <a:chOff x="0" y="0"/>
          <a:chExt cx="0" cy="0"/>
        </a:xfrm>
      </p:grpSpPr>
      <p:pic>
        <p:nvPicPr>
          <p:cNvPr id="7" name="Picture 6" descr="Ima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4992695"/>
          </a:xfrm>
          <a:prstGeom prst="rect">
            <a:avLst/>
          </a:prstGeom>
        </p:spPr>
      </p:pic>
      <p:pic>
        <p:nvPicPr>
          <p:cNvPr id="8" name="Picture 7" descr="Mask.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244"/>
            <a:ext cx="9144000" cy="6855684"/>
          </a:xfrm>
          <a:prstGeom prst="rect">
            <a:avLst/>
          </a:prstGeom>
        </p:spPr>
      </p:pic>
      <p:pic>
        <p:nvPicPr>
          <p:cNvPr id="9" name="Picture 8" descr="HK_logo_spot.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2354" y="5806861"/>
            <a:ext cx="4052916" cy="607692"/>
          </a:xfrm>
          <a:prstGeom prst="rect">
            <a:avLst/>
          </a:prstGeom>
        </p:spPr>
      </p:pic>
      <p:sp>
        <p:nvSpPr>
          <p:cNvPr id="2" name="Title 1"/>
          <p:cNvSpPr>
            <a:spLocks noGrp="1"/>
          </p:cNvSpPr>
          <p:nvPr>
            <p:ph type="ctrTitle" hasCustomPrompt="1"/>
          </p:nvPr>
        </p:nvSpPr>
        <p:spPr>
          <a:xfrm>
            <a:off x="837888" y="3429000"/>
            <a:ext cx="7772400" cy="1470025"/>
          </a:xfrm>
        </p:spPr>
        <p:txBody>
          <a:bodyPr anchor="t"/>
          <a:lstStyle>
            <a:lvl1pPr algn="r">
              <a:defRPr b="0" i="0">
                <a:solidFill>
                  <a:srgbClr val="666666"/>
                </a:solidFill>
                <a:latin typeface="FS Albert Light"/>
                <a:cs typeface="FS Albert Light"/>
              </a:defRPr>
            </a:lvl1pPr>
          </a:lstStyle>
          <a:p>
            <a:r>
              <a:rPr lang="en-GB" dirty="0" smtClean="0"/>
              <a:t>Click to edit text</a:t>
            </a:r>
            <a:endParaRPr lang="en-US" dirty="0"/>
          </a:p>
        </p:txBody>
      </p:sp>
      <p:sp>
        <p:nvSpPr>
          <p:cNvPr id="3" name="Subtitle 2"/>
          <p:cNvSpPr>
            <a:spLocks noGrp="1"/>
          </p:cNvSpPr>
          <p:nvPr>
            <p:ph type="subTitle" idx="1" hasCustomPrompt="1"/>
          </p:nvPr>
        </p:nvSpPr>
        <p:spPr>
          <a:xfrm>
            <a:off x="2209488" y="4588351"/>
            <a:ext cx="6400800" cy="897168"/>
          </a:xfrm>
        </p:spPr>
        <p:txBody>
          <a:bodyPr/>
          <a:lstStyle>
            <a:lvl1pPr marL="0" indent="0" algn="r">
              <a:buNone/>
              <a:defRPr b="0" i="0">
                <a:solidFill>
                  <a:srgbClr val="666666"/>
                </a:solidFill>
                <a:latin typeface="FS Albert Light"/>
                <a:cs typeface="FS Albert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 text</a:t>
            </a:r>
            <a:endParaRPr lang="en-US" dirty="0"/>
          </a:p>
        </p:txBody>
      </p:sp>
    </p:spTree>
    <p:extLst>
      <p:ext uri="{BB962C8B-B14F-4D97-AF65-F5344CB8AC3E}">
        <p14:creationId xmlns:p14="http://schemas.microsoft.com/office/powerpoint/2010/main" val="3544896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HK - Cover Two">
    <p:spTree>
      <p:nvGrpSpPr>
        <p:cNvPr id="1" name=""/>
        <p:cNvGrpSpPr/>
        <p:nvPr/>
      </p:nvGrpSpPr>
      <p:grpSpPr>
        <a:xfrm>
          <a:off x="0" y="0"/>
          <a:ext cx="0" cy="0"/>
          <a:chOff x="0" y="0"/>
          <a:chExt cx="0" cy="0"/>
        </a:xfrm>
      </p:grpSpPr>
      <p:pic>
        <p:nvPicPr>
          <p:cNvPr id="10" name="Picture 9" descr="Image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17500"/>
            <a:ext cx="9144000" cy="5195860"/>
          </a:xfrm>
          <a:prstGeom prst="rect">
            <a:avLst/>
          </a:prstGeom>
        </p:spPr>
      </p:pic>
      <p:pic>
        <p:nvPicPr>
          <p:cNvPr id="11" name="Picture 10" descr="Mask.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244"/>
            <a:ext cx="9144000" cy="6855684"/>
          </a:xfrm>
          <a:prstGeom prst="rect">
            <a:avLst/>
          </a:prstGeom>
        </p:spPr>
      </p:pic>
      <p:pic>
        <p:nvPicPr>
          <p:cNvPr id="9" name="Picture 8" descr="HK_logo_spot.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2354" y="5806861"/>
            <a:ext cx="4052916" cy="607692"/>
          </a:xfrm>
          <a:prstGeom prst="rect">
            <a:avLst/>
          </a:prstGeom>
        </p:spPr>
      </p:pic>
      <p:sp>
        <p:nvSpPr>
          <p:cNvPr id="2" name="Title 1"/>
          <p:cNvSpPr>
            <a:spLocks noGrp="1"/>
          </p:cNvSpPr>
          <p:nvPr>
            <p:ph type="ctrTitle" hasCustomPrompt="1"/>
          </p:nvPr>
        </p:nvSpPr>
        <p:spPr>
          <a:xfrm>
            <a:off x="837888" y="3429000"/>
            <a:ext cx="7772400" cy="1470025"/>
          </a:xfrm>
        </p:spPr>
        <p:txBody>
          <a:bodyPr anchor="t"/>
          <a:lstStyle>
            <a:lvl1pPr algn="r">
              <a:defRPr b="0" i="0">
                <a:solidFill>
                  <a:srgbClr val="666666"/>
                </a:solidFill>
                <a:latin typeface="FS Albert Light"/>
                <a:cs typeface="FS Albert Light"/>
              </a:defRPr>
            </a:lvl1pPr>
          </a:lstStyle>
          <a:p>
            <a:r>
              <a:rPr lang="en-GB" dirty="0" smtClean="0"/>
              <a:t>Click to edit text</a:t>
            </a:r>
            <a:endParaRPr lang="en-US" dirty="0"/>
          </a:p>
        </p:txBody>
      </p:sp>
      <p:sp>
        <p:nvSpPr>
          <p:cNvPr id="3" name="Subtitle 2"/>
          <p:cNvSpPr>
            <a:spLocks noGrp="1"/>
          </p:cNvSpPr>
          <p:nvPr>
            <p:ph type="subTitle" idx="1" hasCustomPrompt="1"/>
          </p:nvPr>
        </p:nvSpPr>
        <p:spPr>
          <a:xfrm>
            <a:off x="2209488" y="4588351"/>
            <a:ext cx="6400800" cy="897168"/>
          </a:xfrm>
        </p:spPr>
        <p:txBody>
          <a:bodyPr/>
          <a:lstStyle>
            <a:lvl1pPr marL="0" indent="0" algn="r">
              <a:buNone/>
              <a:defRPr b="0" i="0">
                <a:solidFill>
                  <a:srgbClr val="666666"/>
                </a:solidFill>
                <a:latin typeface="FS Albert Light"/>
                <a:cs typeface="FS Albert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 text</a:t>
            </a:r>
            <a:endParaRPr lang="en-US" dirty="0"/>
          </a:p>
        </p:txBody>
      </p:sp>
    </p:spTree>
    <p:extLst>
      <p:ext uri="{BB962C8B-B14F-4D97-AF65-F5344CB8AC3E}">
        <p14:creationId xmlns:p14="http://schemas.microsoft.com/office/powerpoint/2010/main" val="1982260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HK - Cover Three">
    <p:spTree>
      <p:nvGrpSpPr>
        <p:cNvPr id="1" name=""/>
        <p:cNvGrpSpPr/>
        <p:nvPr/>
      </p:nvGrpSpPr>
      <p:grpSpPr>
        <a:xfrm>
          <a:off x="0" y="0"/>
          <a:ext cx="0" cy="0"/>
          <a:chOff x="0" y="0"/>
          <a:chExt cx="0" cy="0"/>
        </a:xfrm>
      </p:grpSpPr>
      <p:pic>
        <p:nvPicPr>
          <p:cNvPr id="7" name="Picture 6" descr="Image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7785"/>
            <a:ext cx="9144000" cy="5121713"/>
          </a:xfrm>
          <a:prstGeom prst="rect">
            <a:avLst/>
          </a:prstGeom>
        </p:spPr>
      </p:pic>
      <p:pic>
        <p:nvPicPr>
          <p:cNvPr id="8" name="Picture 7" descr="Mask.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244"/>
            <a:ext cx="9144000" cy="6855684"/>
          </a:xfrm>
          <a:prstGeom prst="rect">
            <a:avLst/>
          </a:prstGeom>
        </p:spPr>
      </p:pic>
      <p:pic>
        <p:nvPicPr>
          <p:cNvPr id="9" name="Picture 8" descr="HK_logo_spot.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2354" y="5806861"/>
            <a:ext cx="4052916" cy="607692"/>
          </a:xfrm>
          <a:prstGeom prst="rect">
            <a:avLst/>
          </a:prstGeom>
        </p:spPr>
      </p:pic>
      <p:sp>
        <p:nvSpPr>
          <p:cNvPr id="2" name="Title 1"/>
          <p:cNvSpPr>
            <a:spLocks noGrp="1"/>
          </p:cNvSpPr>
          <p:nvPr>
            <p:ph type="ctrTitle" hasCustomPrompt="1"/>
          </p:nvPr>
        </p:nvSpPr>
        <p:spPr>
          <a:xfrm>
            <a:off x="837888" y="3429000"/>
            <a:ext cx="7772400" cy="1470025"/>
          </a:xfrm>
        </p:spPr>
        <p:txBody>
          <a:bodyPr anchor="t"/>
          <a:lstStyle>
            <a:lvl1pPr algn="r">
              <a:defRPr b="0" i="0">
                <a:solidFill>
                  <a:srgbClr val="666666"/>
                </a:solidFill>
                <a:latin typeface="FS Albert Light"/>
                <a:cs typeface="FS Albert Light"/>
              </a:defRPr>
            </a:lvl1pPr>
          </a:lstStyle>
          <a:p>
            <a:r>
              <a:rPr lang="en-GB" dirty="0" smtClean="0"/>
              <a:t>Click to edit text</a:t>
            </a:r>
            <a:endParaRPr lang="en-US" dirty="0"/>
          </a:p>
        </p:txBody>
      </p:sp>
      <p:sp>
        <p:nvSpPr>
          <p:cNvPr id="3" name="Subtitle 2"/>
          <p:cNvSpPr>
            <a:spLocks noGrp="1"/>
          </p:cNvSpPr>
          <p:nvPr>
            <p:ph type="subTitle" idx="1" hasCustomPrompt="1"/>
          </p:nvPr>
        </p:nvSpPr>
        <p:spPr>
          <a:xfrm>
            <a:off x="2209488" y="4588351"/>
            <a:ext cx="6400800" cy="897168"/>
          </a:xfrm>
        </p:spPr>
        <p:txBody>
          <a:bodyPr/>
          <a:lstStyle>
            <a:lvl1pPr marL="0" indent="0" algn="r">
              <a:buNone/>
              <a:defRPr b="0" i="0">
                <a:solidFill>
                  <a:srgbClr val="666666"/>
                </a:solidFill>
                <a:latin typeface="FS Albert Light"/>
                <a:cs typeface="FS Albert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 text</a:t>
            </a:r>
            <a:endParaRPr lang="en-US" dirty="0"/>
          </a:p>
        </p:txBody>
      </p:sp>
    </p:spTree>
    <p:extLst>
      <p:ext uri="{BB962C8B-B14F-4D97-AF65-F5344CB8AC3E}">
        <p14:creationId xmlns:p14="http://schemas.microsoft.com/office/powerpoint/2010/main" val="198519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HK - Cover Four">
    <p:spTree>
      <p:nvGrpSpPr>
        <p:cNvPr id="1" name=""/>
        <p:cNvGrpSpPr/>
        <p:nvPr/>
      </p:nvGrpSpPr>
      <p:grpSpPr>
        <a:xfrm>
          <a:off x="0" y="0"/>
          <a:ext cx="0" cy="0"/>
          <a:chOff x="0" y="0"/>
          <a:chExt cx="0" cy="0"/>
        </a:xfrm>
      </p:grpSpPr>
      <p:pic>
        <p:nvPicPr>
          <p:cNvPr id="10" name="Picture 9" descr="Image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7719"/>
            <a:ext cx="9144000" cy="5439142"/>
          </a:xfrm>
          <a:prstGeom prst="rect">
            <a:avLst/>
          </a:prstGeom>
        </p:spPr>
      </p:pic>
      <p:pic>
        <p:nvPicPr>
          <p:cNvPr id="11" name="Picture 10" descr="Mask.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244"/>
            <a:ext cx="9144000" cy="6855684"/>
          </a:xfrm>
          <a:prstGeom prst="rect">
            <a:avLst/>
          </a:prstGeom>
        </p:spPr>
      </p:pic>
      <p:pic>
        <p:nvPicPr>
          <p:cNvPr id="9" name="Picture 8" descr="HK_logo_spot.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2354" y="5806861"/>
            <a:ext cx="4052916" cy="607692"/>
          </a:xfrm>
          <a:prstGeom prst="rect">
            <a:avLst/>
          </a:prstGeom>
        </p:spPr>
      </p:pic>
      <p:sp>
        <p:nvSpPr>
          <p:cNvPr id="2" name="Title 1"/>
          <p:cNvSpPr>
            <a:spLocks noGrp="1"/>
          </p:cNvSpPr>
          <p:nvPr>
            <p:ph type="ctrTitle" hasCustomPrompt="1"/>
          </p:nvPr>
        </p:nvSpPr>
        <p:spPr>
          <a:xfrm>
            <a:off x="837888" y="3429000"/>
            <a:ext cx="7772400" cy="1470025"/>
          </a:xfrm>
        </p:spPr>
        <p:txBody>
          <a:bodyPr anchor="t"/>
          <a:lstStyle>
            <a:lvl1pPr algn="r">
              <a:defRPr b="0" i="0">
                <a:solidFill>
                  <a:srgbClr val="666666"/>
                </a:solidFill>
                <a:latin typeface="FS Albert Light"/>
                <a:cs typeface="FS Albert Light"/>
              </a:defRPr>
            </a:lvl1pPr>
          </a:lstStyle>
          <a:p>
            <a:r>
              <a:rPr lang="en-GB" dirty="0" smtClean="0"/>
              <a:t>Click to edit text</a:t>
            </a:r>
            <a:endParaRPr lang="en-US" dirty="0"/>
          </a:p>
        </p:txBody>
      </p:sp>
      <p:sp>
        <p:nvSpPr>
          <p:cNvPr id="3" name="Subtitle 2"/>
          <p:cNvSpPr>
            <a:spLocks noGrp="1"/>
          </p:cNvSpPr>
          <p:nvPr>
            <p:ph type="subTitle" idx="1" hasCustomPrompt="1"/>
          </p:nvPr>
        </p:nvSpPr>
        <p:spPr>
          <a:xfrm>
            <a:off x="2209488" y="4588351"/>
            <a:ext cx="6400800" cy="897168"/>
          </a:xfrm>
        </p:spPr>
        <p:txBody>
          <a:bodyPr/>
          <a:lstStyle>
            <a:lvl1pPr marL="0" indent="0" algn="r">
              <a:buNone/>
              <a:defRPr b="0" i="0">
                <a:solidFill>
                  <a:srgbClr val="666666"/>
                </a:solidFill>
                <a:latin typeface="FS Albert Light"/>
                <a:cs typeface="FS Albert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 text</a:t>
            </a:r>
            <a:endParaRPr lang="en-US" dirty="0"/>
          </a:p>
        </p:txBody>
      </p:sp>
    </p:spTree>
    <p:extLst>
      <p:ext uri="{BB962C8B-B14F-4D97-AF65-F5344CB8AC3E}">
        <p14:creationId xmlns:p14="http://schemas.microsoft.com/office/powerpoint/2010/main" val="158845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with bullets">
    <p:spTree>
      <p:nvGrpSpPr>
        <p:cNvPr id="1" name=""/>
        <p:cNvGrpSpPr/>
        <p:nvPr/>
      </p:nvGrpSpPr>
      <p:grpSpPr>
        <a:xfrm>
          <a:off x="0" y="0"/>
          <a:ext cx="0" cy="0"/>
          <a:chOff x="0" y="0"/>
          <a:chExt cx="0" cy="0"/>
        </a:xfrm>
      </p:grpSpPr>
      <p:pic>
        <p:nvPicPr>
          <p:cNvPr id="7" name="Picture 6" descr="Skinny ar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4707853"/>
            <a:ext cx="9144000" cy="2158614"/>
          </a:xfrm>
          <a:prstGeom prst="rect">
            <a:avLst/>
          </a:prstGeom>
        </p:spPr>
      </p:pic>
      <p:sp>
        <p:nvSpPr>
          <p:cNvPr id="2" name="Title 1"/>
          <p:cNvSpPr>
            <a:spLocks noGrp="1"/>
          </p:cNvSpPr>
          <p:nvPr>
            <p:ph type="title" hasCustomPrompt="1"/>
          </p:nvPr>
        </p:nvSpPr>
        <p:spPr>
          <a:xfrm>
            <a:off x="457200" y="380468"/>
            <a:ext cx="8229600" cy="1143000"/>
          </a:xfrm>
        </p:spPr>
        <p:txBody>
          <a:bodyPr>
            <a:normAutofit/>
          </a:bodyPr>
          <a:lstStyle>
            <a:lvl1pPr algn="l">
              <a:defRPr sz="3600" b="0" i="0">
                <a:solidFill>
                  <a:srgbClr val="666666"/>
                </a:solidFill>
                <a:latin typeface="FS Albert Light"/>
                <a:cs typeface="FS Albert Light"/>
              </a:defRPr>
            </a:lvl1pPr>
          </a:lstStyle>
          <a:p>
            <a:r>
              <a:rPr lang="en-GB" dirty="0" smtClean="0"/>
              <a:t>Click to edit text</a:t>
            </a:r>
            <a:endParaRPr lang="en-US" dirty="0"/>
          </a:p>
        </p:txBody>
      </p:sp>
      <p:sp>
        <p:nvSpPr>
          <p:cNvPr id="3" name="Content Placeholder 2"/>
          <p:cNvSpPr>
            <a:spLocks noGrp="1"/>
          </p:cNvSpPr>
          <p:nvPr>
            <p:ph idx="1" hasCustomPrompt="1"/>
          </p:nvPr>
        </p:nvSpPr>
        <p:spPr/>
        <p:txBody>
          <a:bodyPr/>
          <a:lstStyle>
            <a:lvl1pPr marL="342900" indent="-342900">
              <a:buFontTx/>
              <a:buBlip>
                <a:blip r:embed="rId3"/>
              </a:buBlip>
              <a:defRPr sz="3000" b="0" i="0">
                <a:solidFill>
                  <a:srgbClr val="666666"/>
                </a:solidFill>
                <a:latin typeface="FS Albert Light"/>
                <a:cs typeface="FS Albert Light"/>
              </a:defRPr>
            </a:lvl1pPr>
            <a:lvl2pPr>
              <a:buClr>
                <a:srgbClr val="6E267B"/>
              </a:buClr>
              <a:defRPr b="0" i="0">
                <a:solidFill>
                  <a:srgbClr val="666666"/>
                </a:solidFill>
                <a:latin typeface="FS Albert Light"/>
                <a:cs typeface="FS Albert Light"/>
              </a:defRPr>
            </a:lvl2pPr>
            <a:lvl3pPr>
              <a:buClr>
                <a:srgbClr val="6E267B"/>
              </a:buClr>
              <a:defRPr b="0" i="0">
                <a:solidFill>
                  <a:srgbClr val="666666"/>
                </a:solidFill>
                <a:latin typeface="FS Albert Light"/>
                <a:cs typeface="FS Albert Light"/>
              </a:defRPr>
            </a:lvl3pPr>
            <a:lvl4pPr>
              <a:buClr>
                <a:srgbClr val="6E267B"/>
              </a:buClr>
              <a:defRPr sz="2000" b="0" i="0">
                <a:solidFill>
                  <a:srgbClr val="666666"/>
                </a:solidFill>
                <a:latin typeface="FS Albert Light"/>
                <a:cs typeface="FS Albert Light"/>
              </a:defRPr>
            </a:lvl4pPr>
            <a:lvl5pPr>
              <a:buClr>
                <a:srgbClr val="6E267B"/>
              </a:buClr>
              <a:defRPr b="0" i="0">
                <a:solidFill>
                  <a:srgbClr val="666666"/>
                </a:solidFill>
                <a:latin typeface="FS Albert Light"/>
                <a:cs typeface="FS Albert Light"/>
              </a:defRPr>
            </a:lvl5pPr>
          </a:lstStyle>
          <a:p>
            <a:pPr lvl="0"/>
            <a:r>
              <a:rPr lang="en-GB" dirty="0" smtClean="0"/>
              <a:t> 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TextBox 5"/>
          <p:cNvSpPr txBox="1"/>
          <p:nvPr userDrawn="1"/>
        </p:nvSpPr>
        <p:spPr>
          <a:xfrm>
            <a:off x="6001962" y="6170723"/>
            <a:ext cx="2684838" cy="646331"/>
          </a:xfrm>
          <a:prstGeom prst="rect">
            <a:avLst/>
          </a:prstGeom>
          <a:noFill/>
        </p:spPr>
        <p:txBody>
          <a:bodyPr wrap="non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b="0" i="0" dirty="0" err="1" smtClean="0">
                <a:solidFill>
                  <a:schemeClr val="bg1"/>
                </a:solidFill>
                <a:latin typeface="FS Albert Light"/>
                <a:cs typeface="FS Albert Light"/>
              </a:rPr>
              <a:t>www.howardkennedy.com</a:t>
            </a:r>
            <a:endParaRPr lang="en-US" b="0" i="0" dirty="0" smtClean="0">
              <a:solidFill>
                <a:schemeClr val="bg1"/>
              </a:solidFill>
              <a:latin typeface="FS Albert Light"/>
              <a:cs typeface="FS Albert Light"/>
            </a:endParaRPr>
          </a:p>
          <a:p>
            <a:endParaRPr lang="en-US" b="0" i="0" dirty="0">
              <a:solidFill>
                <a:schemeClr val="bg1"/>
              </a:solidFill>
              <a:latin typeface="FS Albert Light"/>
              <a:cs typeface="FS Albert Light"/>
            </a:endParaRPr>
          </a:p>
        </p:txBody>
      </p:sp>
    </p:spTree>
    <p:extLst>
      <p:ext uri="{BB962C8B-B14F-4D97-AF65-F5344CB8AC3E}">
        <p14:creationId xmlns:p14="http://schemas.microsoft.com/office/powerpoint/2010/main" val="48272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no bullets">
    <p:spTree>
      <p:nvGrpSpPr>
        <p:cNvPr id="1" name=""/>
        <p:cNvGrpSpPr/>
        <p:nvPr/>
      </p:nvGrpSpPr>
      <p:grpSpPr>
        <a:xfrm>
          <a:off x="0" y="0"/>
          <a:ext cx="0" cy="0"/>
          <a:chOff x="0" y="0"/>
          <a:chExt cx="0" cy="0"/>
        </a:xfrm>
      </p:grpSpPr>
      <p:pic>
        <p:nvPicPr>
          <p:cNvPr id="7" name="Picture 6" descr="Skinny ar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4707853"/>
            <a:ext cx="9144000" cy="2158614"/>
          </a:xfrm>
          <a:prstGeom prst="rect">
            <a:avLst/>
          </a:prstGeom>
        </p:spPr>
      </p:pic>
      <p:sp>
        <p:nvSpPr>
          <p:cNvPr id="2" name="Title 1"/>
          <p:cNvSpPr>
            <a:spLocks noGrp="1"/>
          </p:cNvSpPr>
          <p:nvPr>
            <p:ph type="title" hasCustomPrompt="1"/>
          </p:nvPr>
        </p:nvSpPr>
        <p:spPr>
          <a:xfrm>
            <a:off x="457200" y="380468"/>
            <a:ext cx="8229600" cy="1143000"/>
          </a:xfrm>
        </p:spPr>
        <p:txBody>
          <a:bodyPr>
            <a:normAutofit/>
          </a:bodyPr>
          <a:lstStyle>
            <a:lvl1pPr algn="l">
              <a:defRPr sz="3600" b="0" i="0">
                <a:solidFill>
                  <a:srgbClr val="666666"/>
                </a:solidFill>
                <a:latin typeface="FS Albert Light"/>
                <a:cs typeface="FS Albert Light"/>
              </a:defRPr>
            </a:lvl1pPr>
          </a:lstStyle>
          <a:p>
            <a:r>
              <a:rPr lang="en-GB" dirty="0" smtClean="0"/>
              <a:t>Click to edit text</a:t>
            </a:r>
            <a:endParaRPr lang="en-US" dirty="0"/>
          </a:p>
        </p:txBody>
      </p:sp>
      <p:sp>
        <p:nvSpPr>
          <p:cNvPr id="3" name="Content Placeholder 2"/>
          <p:cNvSpPr>
            <a:spLocks noGrp="1"/>
          </p:cNvSpPr>
          <p:nvPr>
            <p:ph idx="1" hasCustomPrompt="1"/>
          </p:nvPr>
        </p:nvSpPr>
        <p:spPr/>
        <p:txBody>
          <a:bodyPr>
            <a:normAutofit/>
          </a:bodyPr>
          <a:lstStyle>
            <a:lvl1pPr marL="0" indent="0">
              <a:buFontTx/>
              <a:buNone/>
              <a:defRPr sz="2800" b="0" i="0">
                <a:solidFill>
                  <a:srgbClr val="666666"/>
                </a:solidFill>
                <a:latin typeface="FS Albert Light"/>
                <a:cs typeface="FS Albert Light"/>
              </a:defRPr>
            </a:lvl1pPr>
            <a:lvl2pPr>
              <a:buClr>
                <a:srgbClr val="6E267B"/>
              </a:buClr>
              <a:defRPr b="0" i="0">
                <a:solidFill>
                  <a:srgbClr val="666666"/>
                </a:solidFill>
                <a:latin typeface="FS Albert Light"/>
                <a:cs typeface="FS Albert Light"/>
              </a:defRPr>
            </a:lvl2pPr>
            <a:lvl3pPr>
              <a:buClr>
                <a:srgbClr val="6E267B"/>
              </a:buClr>
              <a:defRPr b="0" i="0">
                <a:solidFill>
                  <a:srgbClr val="666666"/>
                </a:solidFill>
                <a:latin typeface="FS Albert Light"/>
                <a:cs typeface="FS Albert Light"/>
              </a:defRPr>
            </a:lvl3pPr>
            <a:lvl4pPr>
              <a:buClr>
                <a:srgbClr val="6E267B"/>
              </a:buClr>
              <a:defRPr sz="2000" b="0" i="0">
                <a:solidFill>
                  <a:srgbClr val="666666"/>
                </a:solidFill>
                <a:latin typeface="FS Albert Light"/>
                <a:cs typeface="FS Albert Light"/>
              </a:defRPr>
            </a:lvl4pPr>
            <a:lvl5pPr>
              <a:buClr>
                <a:srgbClr val="6E267B"/>
              </a:buClr>
              <a:defRPr b="0" i="0">
                <a:solidFill>
                  <a:srgbClr val="666666"/>
                </a:solidFill>
                <a:latin typeface="FS Albert Light"/>
                <a:cs typeface="FS Albert Light"/>
              </a:defRPr>
            </a:lvl5pPr>
          </a:lstStyle>
          <a:p>
            <a:pPr lvl="0"/>
            <a:r>
              <a:rPr lang="en-GB" dirty="0" smtClean="0"/>
              <a:t>Click to edit text</a:t>
            </a:r>
            <a:endParaRPr lang="en-US" dirty="0"/>
          </a:p>
        </p:txBody>
      </p:sp>
      <p:sp>
        <p:nvSpPr>
          <p:cNvPr id="4" name="TextBox 3"/>
          <p:cNvSpPr txBox="1"/>
          <p:nvPr userDrawn="1"/>
        </p:nvSpPr>
        <p:spPr>
          <a:xfrm>
            <a:off x="6001962" y="6170723"/>
            <a:ext cx="2684838" cy="646331"/>
          </a:xfrm>
          <a:prstGeom prst="rect">
            <a:avLst/>
          </a:prstGeom>
          <a:noFill/>
        </p:spPr>
        <p:txBody>
          <a:bodyPr wrap="non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b="0" i="0" dirty="0" err="1" smtClean="0">
                <a:solidFill>
                  <a:schemeClr val="bg1"/>
                </a:solidFill>
                <a:latin typeface="FS Albert Light"/>
                <a:cs typeface="FS Albert Light"/>
              </a:rPr>
              <a:t>www.howardkennedy.com</a:t>
            </a:r>
            <a:endParaRPr lang="en-US" b="0" i="0" dirty="0" smtClean="0">
              <a:solidFill>
                <a:schemeClr val="bg1"/>
              </a:solidFill>
              <a:latin typeface="FS Albert Light"/>
              <a:cs typeface="FS Albert Light"/>
            </a:endParaRPr>
          </a:p>
          <a:p>
            <a:endParaRPr lang="en-US" b="0" i="0" dirty="0">
              <a:solidFill>
                <a:schemeClr val="bg1"/>
              </a:solidFill>
              <a:latin typeface="FS Albert Light"/>
              <a:cs typeface="FS Albert Light"/>
            </a:endParaRPr>
          </a:p>
        </p:txBody>
      </p:sp>
    </p:spTree>
    <p:extLst>
      <p:ext uri="{BB962C8B-B14F-4D97-AF65-F5344CB8AC3E}">
        <p14:creationId xmlns:p14="http://schemas.microsoft.com/office/powerpoint/2010/main" val="111310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pic>
        <p:nvPicPr>
          <p:cNvPr id="10" name="Picture 9" descr="Grey_dots_ppt cop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923133" y="-17941"/>
            <a:ext cx="4202926" cy="4238808"/>
          </a:xfrm>
          <a:prstGeom prst="rect">
            <a:avLst/>
          </a:prstGeom>
        </p:spPr>
      </p:pic>
      <p:pic>
        <p:nvPicPr>
          <p:cNvPr id="8" name="Picture 7" descr="Skinny arc.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2158614"/>
          </a:xfrm>
          <a:prstGeom prst="rect">
            <a:avLst/>
          </a:prstGeom>
        </p:spPr>
      </p:pic>
      <p:pic>
        <p:nvPicPr>
          <p:cNvPr id="6" name="Picture 5" descr="HK_logo_spot.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2354" y="5806861"/>
            <a:ext cx="4052916" cy="607692"/>
          </a:xfrm>
          <a:prstGeom prst="rect">
            <a:avLst/>
          </a:prstGeom>
        </p:spPr>
      </p:pic>
      <p:sp>
        <p:nvSpPr>
          <p:cNvPr id="9" name="TextBox 8"/>
          <p:cNvSpPr txBox="1"/>
          <p:nvPr userDrawn="1"/>
        </p:nvSpPr>
        <p:spPr>
          <a:xfrm>
            <a:off x="611560" y="5364749"/>
            <a:ext cx="5952066" cy="1163395"/>
          </a:xfrm>
          <a:prstGeom prst="rect">
            <a:avLst/>
          </a:prstGeom>
          <a:noFill/>
        </p:spPr>
        <p:txBody>
          <a:bodyPr wrap="square" rtlCol="0">
            <a:spAutoFit/>
          </a:bodyPr>
          <a:lstStyle/>
          <a:p>
            <a:pPr marL="0" lvl="2"/>
            <a:r>
              <a:rPr lang="en-GB" sz="1200" dirty="0" smtClean="0">
                <a:solidFill>
                  <a:srgbClr val="666666"/>
                </a:solidFill>
                <a:latin typeface="FS Albert Light"/>
                <a:cs typeface="FS Albert Light"/>
              </a:rPr>
              <a:t>No.1 </a:t>
            </a:r>
            <a:r>
              <a:rPr lang="en-GB" sz="1200" dirty="0">
                <a:solidFill>
                  <a:srgbClr val="666666"/>
                </a:solidFill>
                <a:latin typeface="FS Albert Light"/>
                <a:cs typeface="FS Albert Light"/>
              </a:rPr>
              <a:t>London </a:t>
            </a:r>
            <a:r>
              <a:rPr lang="en-GB" sz="1200" dirty="0" smtClean="0">
                <a:solidFill>
                  <a:srgbClr val="666666"/>
                </a:solidFill>
                <a:latin typeface="FS Albert Light"/>
                <a:cs typeface="FS Albert Light"/>
              </a:rPr>
              <a:t>Bridge</a:t>
            </a:r>
          </a:p>
          <a:p>
            <a:pPr marL="0" lvl="2"/>
            <a:r>
              <a:rPr lang="en-GB" sz="1200" dirty="0" smtClean="0">
                <a:solidFill>
                  <a:srgbClr val="666666"/>
                </a:solidFill>
                <a:latin typeface="FS Albert Light"/>
                <a:cs typeface="FS Albert Light"/>
              </a:rPr>
              <a:t>London SE1 9BG</a:t>
            </a:r>
          </a:p>
          <a:p>
            <a:pPr marL="0" lvl="2">
              <a:lnSpc>
                <a:spcPct val="140000"/>
              </a:lnSpc>
            </a:pPr>
            <a:r>
              <a:rPr lang="en-GB" sz="1200" dirty="0">
                <a:solidFill>
                  <a:srgbClr val="666666"/>
                </a:solidFill>
                <a:latin typeface="FS Albert Light"/>
                <a:cs typeface="FS Albert Light"/>
              </a:rPr>
              <a:t>T: +44 (02)0 3755 </a:t>
            </a:r>
            <a:r>
              <a:rPr lang="en-GB" sz="1200" dirty="0" smtClean="0">
                <a:solidFill>
                  <a:srgbClr val="666666"/>
                </a:solidFill>
                <a:latin typeface="FS Albert Light"/>
                <a:cs typeface="FS Albert Light"/>
              </a:rPr>
              <a:t>6000</a:t>
            </a:r>
          </a:p>
          <a:p>
            <a:pPr marL="0" lvl="2">
              <a:lnSpc>
                <a:spcPct val="140000"/>
              </a:lnSpc>
            </a:pPr>
            <a:r>
              <a:rPr lang="en-GB" sz="1200" dirty="0" err="1">
                <a:solidFill>
                  <a:srgbClr val="666666"/>
                </a:solidFill>
                <a:latin typeface="FS Albert Light"/>
                <a:cs typeface="FS Albert Light"/>
              </a:rPr>
              <a:t>www.howardkennedy.com</a:t>
            </a:r>
            <a:endParaRPr lang="en-GB" sz="1200" dirty="0" smtClean="0">
              <a:solidFill>
                <a:srgbClr val="666666"/>
              </a:solidFill>
              <a:latin typeface="FS Albert Light"/>
              <a:cs typeface="FS Albert Light"/>
            </a:endParaRPr>
          </a:p>
          <a:p>
            <a:endParaRPr lang="en-US" sz="1200" dirty="0"/>
          </a:p>
        </p:txBody>
      </p:sp>
    </p:spTree>
    <p:extLst>
      <p:ext uri="{BB962C8B-B14F-4D97-AF65-F5344CB8AC3E}">
        <p14:creationId xmlns:p14="http://schemas.microsoft.com/office/powerpoint/2010/main" val="3778867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F36C5-EAAA-2C4F-A905-D3786BB8B67F}" type="datetimeFigureOut">
              <a:rPr lang="en-US" smtClean="0"/>
              <a:t>12/20/2017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560A4-2FDB-B746-8071-7A567E018E0E}" type="slidenum">
              <a:rPr lang="en-US" smtClean="0"/>
              <a:t>‹#›</a:t>
            </a:fld>
            <a:endParaRPr lang="en-US"/>
          </a:p>
        </p:txBody>
      </p:sp>
    </p:spTree>
    <p:extLst>
      <p:ext uri="{BB962C8B-B14F-4D97-AF65-F5344CB8AC3E}">
        <p14:creationId xmlns:p14="http://schemas.microsoft.com/office/powerpoint/2010/main" val="281969603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63" r:id="rId6"/>
    <p:sldLayoutId id="2147483664"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Title 42"/>
          <p:cNvSpPr txBox="1">
            <a:spLocks/>
          </p:cNvSpPr>
          <p:nvPr/>
        </p:nvSpPr>
        <p:spPr>
          <a:xfrm>
            <a:off x="457200" y="380468"/>
            <a:ext cx="8229600" cy="66226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rgbClr val="666666"/>
                </a:solidFill>
                <a:latin typeface="FS Albert Light"/>
                <a:ea typeface="+mj-ea"/>
                <a:cs typeface="FS Albert Light"/>
              </a:defRPr>
            </a:lvl1pPr>
          </a:lstStyle>
          <a:p>
            <a:r>
              <a:rPr lang="en-GB" sz="2000" dirty="0" smtClean="0"/>
              <a:t>I conceived using a donor egg at a licensed fertility clinic</a:t>
            </a:r>
            <a:endParaRPr lang="en-GB" sz="2000" dirty="0"/>
          </a:p>
        </p:txBody>
      </p:sp>
      <p:sp>
        <p:nvSpPr>
          <p:cNvPr id="30" name="TextBox 29"/>
          <p:cNvSpPr txBox="1"/>
          <p:nvPr/>
        </p:nvSpPr>
        <p:spPr>
          <a:xfrm>
            <a:off x="3573546" y="1042737"/>
            <a:ext cx="1981200" cy="215444"/>
          </a:xfrm>
          <a:prstGeom prst="rect">
            <a:avLst/>
          </a:prstGeom>
          <a:noFill/>
          <a:ln>
            <a:solidFill>
              <a:schemeClr val="tx1"/>
            </a:solidFill>
          </a:ln>
        </p:spPr>
        <p:txBody>
          <a:bodyPr wrap="square" rtlCol="0">
            <a:spAutoFit/>
          </a:bodyPr>
          <a:lstStyle/>
          <a:p>
            <a:pPr algn="ctr"/>
            <a:r>
              <a:rPr lang="en-GB" sz="800" dirty="0" smtClean="0"/>
              <a:t>Did you use a surrogate?</a:t>
            </a:r>
            <a:endParaRPr lang="en-GB" sz="800" dirty="0"/>
          </a:p>
        </p:txBody>
      </p:sp>
      <p:sp>
        <p:nvSpPr>
          <p:cNvPr id="31" name="TextBox 30"/>
          <p:cNvSpPr txBox="1"/>
          <p:nvPr/>
        </p:nvSpPr>
        <p:spPr>
          <a:xfrm>
            <a:off x="2718476" y="1559089"/>
            <a:ext cx="1144865" cy="215444"/>
          </a:xfrm>
          <a:prstGeom prst="rect">
            <a:avLst/>
          </a:prstGeom>
          <a:noFill/>
          <a:ln>
            <a:solidFill>
              <a:schemeClr val="tx1"/>
            </a:solidFill>
          </a:ln>
        </p:spPr>
        <p:txBody>
          <a:bodyPr wrap="none" rtlCol="0">
            <a:spAutoFit/>
          </a:bodyPr>
          <a:lstStyle/>
          <a:p>
            <a:r>
              <a:rPr lang="en-GB" sz="800" b="1" dirty="0" smtClean="0"/>
              <a:t>See the surrogacy card</a:t>
            </a:r>
            <a:endParaRPr lang="en-GB" sz="800" b="1" dirty="0"/>
          </a:p>
        </p:txBody>
      </p:sp>
      <p:cxnSp>
        <p:nvCxnSpPr>
          <p:cNvPr id="34" name="Straight Arrow Connector 33"/>
          <p:cNvCxnSpPr>
            <a:stCxn id="30" idx="2"/>
            <a:endCxn id="31" idx="0"/>
          </p:cNvCxnSpPr>
          <p:nvPr/>
        </p:nvCxnSpPr>
        <p:spPr>
          <a:xfrm flipH="1">
            <a:off x="3290909" y="1258181"/>
            <a:ext cx="1273237" cy="30090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6" name="Straight Arrow Connector 35"/>
          <p:cNvCxnSpPr>
            <a:stCxn id="30" idx="2"/>
            <a:endCxn id="9" idx="0"/>
          </p:cNvCxnSpPr>
          <p:nvPr/>
        </p:nvCxnSpPr>
        <p:spPr>
          <a:xfrm>
            <a:off x="4564146" y="1258181"/>
            <a:ext cx="858754" cy="30090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4572000" y="1559089"/>
            <a:ext cx="1701800" cy="338554"/>
          </a:xfrm>
          <a:prstGeom prst="rect">
            <a:avLst/>
          </a:prstGeom>
          <a:noFill/>
          <a:ln>
            <a:solidFill>
              <a:schemeClr val="tx1"/>
            </a:solidFill>
          </a:ln>
        </p:spPr>
        <p:txBody>
          <a:bodyPr wrap="square" rtlCol="0">
            <a:spAutoFit/>
          </a:bodyPr>
          <a:lstStyle/>
          <a:p>
            <a:r>
              <a:rPr lang="en-GB" sz="800" dirty="0" smtClean="0"/>
              <a:t>Are you married or in a civil partnership?</a:t>
            </a:r>
            <a:endParaRPr lang="en-GB" sz="800" dirty="0"/>
          </a:p>
        </p:txBody>
      </p:sp>
      <p:sp>
        <p:nvSpPr>
          <p:cNvPr id="10" name="TextBox 9"/>
          <p:cNvSpPr txBox="1"/>
          <p:nvPr/>
        </p:nvSpPr>
        <p:spPr>
          <a:xfrm>
            <a:off x="3014133" y="2975175"/>
            <a:ext cx="1083734" cy="461665"/>
          </a:xfrm>
          <a:prstGeom prst="rect">
            <a:avLst/>
          </a:prstGeom>
          <a:noFill/>
          <a:ln>
            <a:solidFill>
              <a:schemeClr val="tx1"/>
            </a:solidFill>
          </a:ln>
        </p:spPr>
        <p:txBody>
          <a:bodyPr wrap="square" rtlCol="0">
            <a:spAutoFit/>
          </a:bodyPr>
          <a:lstStyle/>
          <a:p>
            <a:r>
              <a:rPr lang="en-GB" sz="800" b="1" dirty="0" smtClean="0"/>
              <a:t>You and your spouse/civil partner are the legal parents. </a:t>
            </a:r>
            <a:endParaRPr lang="en-GB" sz="800" b="1" dirty="0"/>
          </a:p>
        </p:txBody>
      </p:sp>
      <p:cxnSp>
        <p:nvCxnSpPr>
          <p:cNvPr id="11" name="Straight Arrow Connector 10"/>
          <p:cNvCxnSpPr>
            <a:stCxn id="9" idx="2"/>
            <a:endCxn id="22" idx="0"/>
          </p:cNvCxnSpPr>
          <p:nvPr/>
        </p:nvCxnSpPr>
        <p:spPr>
          <a:xfrm flipH="1">
            <a:off x="4411132" y="1897643"/>
            <a:ext cx="1011768" cy="289304"/>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12" name="TextBox 11"/>
          <p:cNvSpPr txBox="1"/>
          <p:nvPr/>
        </p:nvSpPr>
        <p:spPr>
          <a:xfrm>
            <a:off x="6341532" y="2186947"/>
            <a:ext cx="1100666" cy="954107"/>
          </a:xfrm>
          <a:prstGeom prst="rect">
            <a:avLst/>
          </a:prstGeom>
          <a:noFill/>
          <a:ln>
            <a:solidFill>
              <a:schemeClr val="tx1"/>
            </a:solidFill>
          </a:ln>
        </p:spPr>
        <p:txBody>
          <a:bodyPr wrap="square" rtlCol="0">
            <a:spAutoFit/>
          </a:bodyPr>
          <a:lstStyle/>
          <a:p>
            <a:r>
              <a:rPr lang="en-GB" sz="800" dirty="0" smtClean="0"/>
              <a:t>Has anyone else (yourself excluded) signed the clinic’s parental election form nominating  themselves to be the second legal parent?</a:t>
            </a:r>
            <a:endParaRPr lang="en-GB" sz="800" dirty="0"/>
          </a:p>
        </p:txBody>
      </p:sp>
      <p:cxnSp>
        <p:nvCxnSpPr>
          <p:cNvPr id="13" name="Straight Arrow Connector 12"/>
          <p:cNvCxnSpPr>
            <a:stCxn id="9" idx="2"/>
            <a:endCxn id="12" idx="0"/>
          </p:cNvCxnSpPr>
          <p:nvPr/>
        </p:nvCxnSpPr>
        <p:spPr>
          <a:xfrm>
            <a:off x="5422900" y="1897643"/>
            <a:ext cx="1468965" cy="28930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5156199" y="3379720"/>
            <a:ext cx="1295400" cy="954107"/>
          </a:xfrm>
          <a:prstGeom prst="rect">
            <a:avLst/>
          </a:prstGeom>
          <a:noFill/>
          <a:ln>
            <a:solidFill>
              <a:schemeClr val="tx1"/>
            </a:solidFill>
          </a:ln>
        </p:spPr>
        <p:txBody>
          <a:bodyPr wrap="square" rtlCol="0">
            <a:spAutoFit/>
          </a:bodyPr>
          <a:lstStyle/>
          <a:p>
            <a:r>
              <a:rPr lang="en-GB" sz="800" b="1" dirty="0" smtClean="0"/>
              <a:t>You and that nominated second parent are the legal parents. The second only automatically have parental responsibility  if they are named on the birth certificate. </a:t>
            </a:r>
            <a:endParaRPr lang="en-GB" sz="800" b="1" dirty="0"/>
          </a:p>
        </p:txBody>
      </p:sp>
      <p:cxnSp>
        <p:nvCxnSpPr>
          <p:cNvPr id="15" name="Straight Arrow Connector 14"/>
          <p:cNvCxnSpPr>
            <a:stCxn id="12" idx="2"/>
            <a:endCxn id="14" idx="0"/>
          </p:cNvCxnSpPr>
          <p:nvPr/>
        </p:nvCxnSpPr>
        <p:spPr>
          <a:xfrm flipH="1">
            <a:off x="5803899" y="3141054"/>
            <a:ext cx="1087966" cy="23866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382931" y="3379720"/>
            <a:ext cx="1016000" cy="954107"/>
          </a:xfrm>
          <a:prstGeom prst="rect">
            <a:avLst/>
          </a:prstGeom>
          <a:noFill/>
          <a:ln>
            <a:solidFill>
              <a:schemeClr val="tx1"/>
            </a:solidFill>
          </a:ln>
        </p:spPr>
        <p:txBody>
          <a:bodyPr wrap="square" rtlCol="0">
            <a:spAutoFit/>
          </a:bodyPr>
          <a:lstStyle/>
          <a:p>
            <a:r>
              <a:rPr lang="en-GB" sz="800" dirty="0" smtClean="0"/>
              <a:t>Have you signed the clinic’s parental election form nominating someone else  as the second legal parent?</a:t>
            </a:r>
            <a:endParaRPr lang="en-GB" sz="800" dirty="0"/>
          </a:p>
        </p:txBody>
      </p:sp>
      <p:sp>
        <p:nvSpPr>
          <p:cNvPr id="17" name="TextBox 16"/>
          <p:cNvSpPr txBox="1"/>
          <p:nvPr/>
        </p:nvSpPr>
        <p:spPr>
          <a:xfrm>
            <a:off x="5587997" y="4830384"/>
            <a:ext cx="1490133" cy="707886"/>
          </a:xfrm>
          <a:prstGeom prst="rect">
            <a:avLst/>
          </a:prstGeom>
          <a:noFill/>
          <a:ln>
            <a:solidFill>
              <a:schemeClr val="tx1"/>
            </a:solidFill>
          </a:ln>
        </p:spPr>
        <p:txBody>
          <a:bodyPr wrap="square" rtlCol="0">
            <a:spAutoFit/>
          </a:bodyPr>
          <a:lstStyle/>
          <a:p>
            <a:r>
              <a:rPr lang="en-GB" sz="800" b="1" dirty="0" smtClean="0"/>
              <a:t>You are the legal </a:t>
            </a:r>
            <a:r>
              <a:rPr lang="en-GB" sz="800" b="1" dirty="0" err="1" smtClean="0"/>
              <a:t>morhter</a:t>
            </a:r>
            <a:r>
              <a:rPr lang="en-GB" sz="800" b="1" dirty="0" smtClean="0"/>
              <a:t>. That nominated person will be the second legal parent of the child, if named on the birth certificate. </a:t>
            </a:r>
            <a:endParaRPr lang="en-GB" sz="800" b="1" dirty="0"/>
          </a:p>
        </p:txBody>
      </p:sp>
      <p:sp>
        <p:nvSpPr>
          <p:cNvPr id="18" name="TextBox 17"/>
          <p:cNvSpPr txBox="1"/>
          <p:nvPr/>
        </p:nvSpPr>
        <p:spPr>
          <a:xfrm>
            <a:off x="7611532" y="4849888"/>
            <a:ext cx="1295400" cy="338554"/>
          </a:xfrm>
          <a:prstGeom prst="rect">
            <a:avLst/>
          </a:prstGeom>
          <a:noFill/>
          <a:ln>
            <a:solidFill>
              <a:schemeClr val="tx1"/>
            </a:solidFill>
          </a:ln>
        </p:spPr>
        <p:txBody>
          <a:bodyPr wrap="square" rtlCol="0">
            <a:spAutoFit/>
          </a:bodyPr>
          <a:lstStyle/>
          <a:p>
            <a:r>
              <a:rPr lang="en-GB" sz="800" b="1" dirty="0" smtClean="0"/>
              <a:t>You are the sole legal parent. </a:t>
            </a:r>
            <a:endParaRPr lang="en-GB" sz="800" b="1" dirty="0"/>
          </a:p>
        </p:txBody>
      </p:sp>
      <p:cxnSp>
        <p:nvCxnSpPr>
          <p:cNvPr id="19" name="Straight Arrow Connector 18"/>
          <p:cNvCxnSpPr>
            <a:stCxn id="12" idx="2"/>
            <a:endCxn id="16" idx="0"/>
          </p:cNvCxnSpPr>
          <p:nvPr/>
        </p:nvCxnSpPr>
        <p:spPr>
          <a:xfrm>
            <a:off x="6891865" y="3141054"/>
            <a:ext cx="999066" cy="23866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a:stCxn id="16" idx="2"/>
            <a:endCxn id="17" idx="0"/>
          </p:cNvCxnSpPr>
          <p:nvPr/>
        </p:nvCxnSpPr>
        <p:spPr>
          <a:xfrm flipH="1">
            <a:off x="6333064" y="4333827"/>
            <a:ext cx="1557867" cy="496557"/>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1" name="Straight Arrow Connector 20"/>
          <p:cNvCxnSpPr>
            <a:stCxn id="16" idx="2"/>
            <a:endCxn id="18" idx="0"/>
          </p:cNvCxnSpPr>
          <p:nvPr/>
        </p:nvCxnSpPr>
        <p:spPr>
          <a:xfrm>
            <a:off x="7890931" y="4333827"/>
            <a:ext cx="368301" cy="51606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3742265" y="2186947"/>
            <a:ext cx="1337733" cy="461665"/>
          </a:xfrm>
          <a:prstGeom prst="rect">
            <a:avLst/>
          </a:prstGeom>
          <a:noFill/>
          <a:ln>
            <a:solidFill>
              <a:schemeClr val="tx1"/>
            </a:solidFill>
          </a:ln>
        </p:spPr>
        <p:txBody>
          <a:bodyPr wrap="square" rtlCol="0">
            <a:spAutoFit/>
          </a:bodyPr>
          <a:lstStyle/>
          <a:p>
            <a:r>
              <a:rPr lang="en-GB" sz="800" dirty="0" smtClean="0"/>
              <a:t>Did your spouse/civil partner consent to the treatment?</a:t>
            </a:r>
            <a:endParaRPr lang="en-GB" sz="800" dirty="0"/>
          </a:p>
        </p:txBody>
      </p:sp>
      <p:cxnSp>
        <p:nvCxnSpPr>
          <p:cNvPr id="23" name="Straight Arrow Connector 22"/>
          <p:cNvCxnSpPr>
            <a:stCxn id="22" idx="2"/>
            <a:endCxn id="10" idx="0"/>
          </p:cNvCxnSpPr>
          <p:nvPr/>
        </p:nvCxnSpPr>
        <p:spPr>
          <a:xfrm flipH="1">
            <a:off x="3556000" y="2648612"/>
            <a:ext cx="855132" cy="326563"/>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4" name="Straight Arrow Connector 23"/>
          <p:cNvCxnSpPr>
            <a:stCxn id="22" idx="2"/>
            <a:endCxn id="12" idx="1"/>
          </p:cNvCxnSpPr>
          <p:nvPr/>
        </p:nvCxnSpPr>
        <p:spPr>
          <a:xfrm>
            <a:off x="4411132" y="2648612"/>
            <a:ext cx="1930400" cy="1538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68411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42"/>
          <p:cNvSpPr txBox="1">
            <a:spLocks/>
          </p:cNvSpPr>
          <p:nvPr/>
        </p:nvSpPr>
        <p:spPr>
          <a:xfrm>
            <a:off x="457200" y="380468"/>
            <a:ext cx="8229600" cy="66226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rgbClr val="666666"/>
                </a:solidFill>
                <a:latin typeface="FS Albert Light"/>
                <a:ea typeface="+mj-ea"/>
                <a:cs typeface="FS Albert Light"/>
              </a:defRPr>
            </a:lvl1pPr>
          </a:lstStyle>
          <a:p>
            <a:r>
              <a:rPr lang="en-GB" sz="2000" dirty="0" smtClean="0"/>
              <a:t>We used a surrogate</a:t>
            </a:r>
            <a:endParaRPr lang="en-GB" sz="2000" dirty="0"/>
          </a:p>
        </p:txBody>
      </p:sp>
      <p:cxnSp>
        <p:nvCxnSpPr>
          <p:cNvPr id="15" name="Straight Arrow Connector 14"/>
          <p:cNvCxnSpPr>
            <a:stCxn id="6" idx="2"/>
            <a:endCxn id="7" idx="0"/>
          </p:cNvCxnSpPr>
          <p:nvPr/>
        </p:nvCxnSpPr>
        <p:spPr>
          <a:xfrm>
            <a:off x="2453217" y="4332371"/>
            <a:ext cx="0" cy="28340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46" name="Group 45"/>
          <p:cNvGrpSpPr/>
          <p:nvPr/>
        </p:nvGrpSpPr>
        <p:grpSpPr>
          <a:xfrm>
            <a:off x="1615017" y="2358203"/>
            <a:ext cx="6337299" cy="3220145"/>
            <a:chOff x="2129367" y="1109133"/>
            <a:chExt cx="6337299" cy="3220145"/>
          </a:xfrm>
        </p:grpSpPr>
        <p:sp>
          <p:nvSpPr>
            <p:cNvPr id="5" name="TextBox 4"/>
            <p:cNvSpPr txBox="1"/>
            <p:nvPr/>
          </p:nvSpPr>
          <p:spPr>
            <a:xfrm>
              <a:off x="3606800" y="1109133"/>
              <a:ext cx="2167467" cy="338554"/>
            </a:xfrm>
            <a:prstGeom prst="rect">
              <a:avLst/>
            </a:prstGeom>
            <a:noFill/>
            <a:ln>
              <a:solidFill>
                <a:schemeClr val="tx1"/>
              </a:solidFill>
            </a:ln>
          </p:spPr>
          <p:txBody>
            <a:bodyPr wrap="square" rtlCol="0">
              <a:spAutoFit/>
            </a:bodyPr>
            <a:lstStyle/>
            <a:p>
              <a:pPr algn="ctr"/>
              <a:r>
                <a:rPr lang="en-GB" sz="800" dirty="0" smtClean="0"/>
                <a:t>Is your surrogate married or in a civil partnership?</a:t>
              </a:r>
              <a:endParaRPr lang="en-GB" sz="800" dirty="0"/>
            </a:p>
          </p:txBody>
        </p:sp>
        <p:cxnSp>
          <p:nvCxnSpPr>
            <p:cNvPr id="12" name="Straight Arrow Connector 11"/>
            <p:cNvCxnSpPr>
              <a:endCxn id="9" idx="0"/>
            </p:cNvCxnSpPr>
            <p:nvPr/>
          </p:nvCxnSpPr>
          <p:spPr>
            <a:xfrm flipH="1">
              <a:off x="2967568" y="1449118"/>
              <a:ext cx="1722966" cy="38208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grpSp>
          <p:nvGrpSpPr>
            <p:cNvPr id="8" name="Group 7"/>
            <p:cNvGrpSpPr/>
            <p:nvPr/>
          </p:nvGrpSpPr>
          <p:grpSpPr>
            <a:xfrm>
              <a:off x="2129367" y="2621636"/>
              <a:ext cx="1676400" cy="1699174"/>
              <a:chOff x="1600200" y="1574800"/>
              <a:chExt cx="1676400" cy="1699174"/>
            </a:xfrm>
          </p:grpSpPr>
          <p:sp>
            <p:nvSpPr>
              <p:cNvPr id="6" name="TextBox 5"/>
              <p:cNvSpPr txBox="1"/>
              <p:nvPr/>
            </p:nvSpPr>
            <p:spPr>
              <a:xfrm>
                <a:off x="1600200" y="1574800"/>
                <a:ext cx="1676400" cy="461665"/>
              </a:xfrm>
              <a:prstGeom prst="rect">
                <a:avLst/>
              </a:prstGeom>
              <a:noFill/>
              <a:ln>
                <a:solidFill>
                  <a:schemeClr val="tx1"/>
                </a:solidFill>
              </a:ln>
            </p:spPr>
            <p:txBody>
              <a:bodyPr wrap="square" rtlCol="0">
                <a:spAutoFit/>
              </a:bodyPr>
              <a:lstStyle/>
              <a:p>
                <a:r>
                  <a:rPr lang="en-GB" sz="800" b="1" dirty="0" smtClean="0"/>
                  <a:t>The surrogate and their husband /civil partner are the legal parents of the child. </a:t>
                </a:r>
                <a:endParaRPr lang="en-GB" sz="800" b="1" dirty="0"/>
              </a:p>
            </p:txBody>
          </p:sp>
          <p:sp>
            <p:nvSpPr>
              <p:cNvPr id="7" name="TextBox 6"/>
              <p:cNvSpPr txBox="1"/>
              <p:nvPr/>
            </p:nvSpPr>
            <p:spPr>
              <a:xfrm>
                <a:off x="1600200" y="2319867"/>
                <a:ext cx="1676400" cy="954107"/>
              </a:xfrm>
              <a:prstGeom prst="rect">
                <a:avLst/>
              </a:prstGeom>
              <a:noFill/>
              <a:ln>
                <a:solidFill>
                  <a:schemeClr val="tx1"/>
                </a:solidFill>
              </a:ln>
            </p:spPr>
            <p:txBody>
              <a:bodyPr wrap="square" rtlCol="0">
                <a:spAutoFit/>
              </a:bodyPr>
              <a:lstStyle/>
              <a:p>
                <a:r>
                  <a:rPr lang="en-GB" sz="800" b="1" dirty="0"/>
                  <a:t>You </a:t>
                </a:r>
                <a:r>
                  <a:rPr lang="en-GB" sz="800" b="1" dirty="0" smtClean="0"/>
                  <a:t>will both need </a:t>
                </a:r>
                <a:r>
                  <a:rPr lang="en-GB" sz="800" b="1" dirty="0"/>
                  <a:t>to apply for a parental order within six months of the child’s birth, and you will need to do so jointly as parental orders are currently only available to couples (married, civil partnered or otherwise).</a:t>
                </a:r>
                <a:endParaRPr lang="en-GB" dirty="0"/>
              </a:p>
            </p:txBody>
          </p:sp>
        </p:grpSp>
        <p:sp>
          <p:nvSpPr>
            <p:cNvPr id="9" name="TextBox 8"/>
            <p:cNvSpPr txBox="1"/>
            <p:nvPr/>
          </p:nvSpPr>
          <p:spPr>
            <a:xfrm>
              <a:off x="2159001" y="1831203"/>
              <a:ext cx="1617133" cy="338554"/>
            </a:xfrm>
            <a:prstGeom prst="rect">
              <a:avLst/>
            </a:prstGeom>
            <a:noFill/>
            <a:ln>
              <a:solidFill>
                <a:schemeClr val="tx1"/>
              </a:solidFill>
            </a:ln>
          </p:spPr>
          <p:txBody>
            <a:bodyPr wrap="square" rtlCol="0">
              <a:spAutoFit/>
            </a:bodyPr>
            <a:lstStyle/>
            <a:p>
              <a:r>
                <a:rPr lang="en-GB" sz="800" dirty="0" smtClean="0"/>
                <a:t>Did the surrogate’s husband/civil partner consent?</a:t>
              </a:r>
              <a:endParaRPr lang="en-GB" sz="800" dirty="0"/>
            </a:p>
          </p:txBody>
        </p:sp>
        <p:cxnSp>
          <p:nvCxnSpPr>
            <p:cNvPr id="13" name="Straight Arrow Connector 12"/>
            <p:cNvCxnSpPr>
              <a:stCxn id="9" idx="2"/>
              <a:endCxn id="6" idx="0"/>
            </p:cNvCxnSpPr>
            <p:nvPr/>
          </p:nvCxnSpPr>
          <p:spPr>
            <a:xfrm flipH="1">
              <a:off x="2967567" y="2169757"/>
              <a:ext cx="1" cy="45187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9" name="Straight Arrow Connector 18"/>
            <p:cNvCxnSpPr>
              <a:stCxn id="5" idx="2"/>
              <a:endCxn id="10" idx="0"/>
            </p:cNvCxnSpPr>
            <p:nvPr/>
          </p:nvCxnSpPr>
          <p:spPr>
            <a:xfrm>
              <a:off x="4690534" y="1447687"/>
              <a:ext cx="2133600" cy="37728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a:stCxn id="9" idx="3"/>
              <a:endCxn id="10" idx="1"/>
            </p:cNvCxnSpPr>
            <p:nvPr/>
          </p:nvCxnSpPr>
          <p:spPr>
            <a:xfrm>
              <a:off x="3776134" y="2000480"/>
              <a:ext cx="2429933" cy="5532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nvGrpSpPr>
            <p:cNvPr id="41" name="Group 40"/>
            <p:cNvGrpSpPr/>
            <p:nvPr/>
          </p:nvGrpSpPr>
          <p:grpSpPr>
            <a:xfrm>
              <a:off x="4690534" y="1824968"/>
              <a:ext cx="3776132" cy="2504310"/>
              <a:chOff x="4792132" y="1618564"/>
              <a:chExt cx="3776132" cy="2504310"/>
            </a:xfrm>
          </p:grpSpPr>
          <p:sp>
            <p:nvSpPr>
              <p:cNvPr id="10" name="TextBox 9"/>
              <p:cNvSpPr txBox="1"/>
              <p:nvPr/>
            </p:nvSpPr>
            <p:spPr>
              <a:xfrm>
                <a:off x="6307665" y="1618564"/>
                <a:ext cx="1236133" cy="461665"/>
              </a:xfrm>
              <a:prstGeom prst="rect">
                <a:avLst/>
              </a:prstGeom>
              <a:noFill/>
              <a:ln>
                <a:solidFill>
                  <a:schemeClr val="tx1"/>
                </a:solidFill>
              </a:ln>
            </p:spPr>
            <p:txBody>
              <a:bodyPr wrap="square" rtlCol="0">
                <a:spAutoFit/>
              </a:bodyPr>
              <a:lstStyle/>
              <a:p>
                <a:r>
                  <a:rPr lang="en-GB" sz="800" dirty="0" smtClean="0"/>
                  <a:t>Did one of you provide the sperm that created the embryo?</a:t>
                </a:r>
              </a:p>
            </p:txBody>
          </p:sp>
          <p:sp>
            <p:nvSpPr>
              <p:cNvPr id="28" name="TextBox 27"/>
              <p:cNvSpPr txBox="1"/>
              <p:nvPr/>
            </p:nvSpPr>
            <p:spPr>
              <a:xfrm>
                <a:off x="4792132" y="2415232"/>
                <a:ext cx="1718735" cy="338554"/>
              </a:xfrm>
              <a:prstGeom prst="rect">
                <a:avLst/>
              </a:prstGeom>
              <a:noFill/>
              <a:ln>
                <a:solidFill>
                  <a:schemeClr val="tx1"/>
                </a:solidFill>
              </a:ln>
            </p:spPr>
            <p:txBody>
              <a:bodyPr wrap="square" rtlCol="0">
                <a:spAutoFit/>
              </a:bodyPr>
              <a:lstStyle/>
              <a:p>
                <a:r>
                  <a:rPr lang="en-GB" sz="800" b="1" dirty="0" smtClean="0"/>
                  <a:t>They and the surrogate are the legal parents of the child.</a:t>
                </a:r>
                <a:endParaRPr lang="en-GB" sz="800" b="1" dirty="0"/>
              </a:p>
            </p:txBody>
          </p:sp>
          <p:sp>
            <p:nvSpPr>
              <p:cNvPr id="29" name="TextBox 28"/>
              <p:cNvSpPr txBox="1"/>
              <p:nvPr/>
            </p:nvSpPr>
            <p:spPr>
              <a:xfrm>
                <a:off x="4792132" y="3045656"/>
                <a:ext cx="1718735" cy="1077218"/>
              </a:xfrm>
              <a:prstGeom prst="rect">
                <a:avLst/>
              </a:prstGeom>
              <a:noFill/>
              <a:ln>
                <a:solidFill>
                  <a:schemeClr val="tx1"/>
                </a:solidFill>
              </a:ln>
            </p:spPr>
            <p:txBody>
              <a:bodyPr wrap="square" rtlCol="0">
                <a:spAutoFit/>
              </a:bodyPr>
              <a:lstStyle/>
              <a:p>
                <a:r>
                  <a:rPr lang="en-GB" sz="800" b="1" dirty="0"/>
                  <a:t>You will both need to apply for a parental order within six months of the child’s birth, and you will need to do so jointly </a:t>
                </a:r>
                <a:r>
                  <a:rPr lang="en-GB" sz="800" b="1" dirty="0" smtClean="0"/>
                  <a:t>(even though one of you is already a legal parent) as </a:t>
                </a:r>
                <a:r>
                  <a:rPr lang="en-GB" sz="800" b="1" dirty="0"/>
                  <a:t>parental orders are currently only available to couples (married, civil partnered or otherwise).</a:t>
                </a:r>
                <a:endParaRPr lang="en-GB" sz="800" dirty="0"/>
              </a:p>
            </p:txBody>
          </p:sp>
          <p:sp>
            <p:nvSpPr>
              <p:cNvPr id="31" name="TextBox 30"/>
              <p:cNvSpPr txBox="1"/>
              <p:nvPr/>
            </p:nvSpPr>
            <p:spPr>
              <a:xfrm>
                <a:off x="6891864" y="2423699"/>
                <a:ext cx="1676400" cy="338554"/>
              </a:xfrm>
              <a:prstGeom prst="rect">
                <a:avLst/>
              </a:prstGeom>
              <a:noFill/>
              <a:ln>
                <a:solidFill>
                  <a:schemeClr val="tx1"/>
                </a:solidFill>
              </a:ln>
            </p:spPr>
            <p:txBody>
              <a:bodyPr wrap="square" rtlCol="0">
                <a:spAutoFit/>
              </a:bodyPr>
              <a:lstStyle/>
              <a:p>
                <a:r>
                  <a:rPr lang="en-GB" sz="800" b="1" dirty="0" smtClean="0"/>
                  <a:t>The surrogate is the sole legal parent of the child. </a:t>
                </a:r>
                <a:endParaRPr lang="en-GB" sz="800" b="1" dirty="0"/>
              </a:p>
            </p:txBody>
          </p:sp>
          <p:sp>
            <p:nvSpPr>
              <p:cNvPr id="32" name="TextBox 31"/>
              <p:cNvSpPr txBox="1"/>
              <p:nvPr/>
            </p:nvSpPr>
            <p:spPr>
              <a:xfrm>
                <a:off x="6891864" y="3045656"/>
                <a:ext cx="1676400" cy="954107"/>
              </a:xfrm>
              <a:prstGeom prst="rect">
                <a:avLst/>
              </a:prstGeom>
              <a:noFill/>
              <a:ln>
                <a:solidFill>
                  <a:schemeClr val="tx1"/>
                </a:solidFill>
              </a:ln>
            </p:spPr>
            <p:txBody>
              <a:bodyPr wrap="square" rtlCol="0">
                <a:spAutoFit/>
              </a:bodyPr>
              <a:lstStyle/>
              <a:p>
                <a:r>
                  <a:rPr lang="en-GB" sz="800" b="1" dirty="0"/>
                  <a:t>You </a:t>
                </a:r>
                <a:r>
                  <a:rPr lang="en-GB" sz="800" b="1" dirty="0" smtClean="0"/>
                  <a:t>will both need </a:t>
                </a:r>
                <a:r>
                  <a:rPr lang="en-GB" sz="800" b="1" dirty="0"/>
                  <a:t>to apply for a parental order within six months of the child’s birth, and you will need to do so jointly as parental orders are currently only available to couples (married, civil partnered or otherwise).</a:t>
                </a:r>
                <a:endParaRPr lang="en-GB" dirty="0"/>
              </a:p>
            </p:txBody>
          </p:sp>
          <p:cxnSp>
            <p:nvCxnSpPr>
              <p:cNvPr id="34" name="Straight Arrow Connector 33"/>
              <p:cNvCxnSpPr>
                <a:stCxn id="10" idx="2"/>
                <a:endCxn id="28" idx="0"/>
              </p:cNvCxnSpPr>
              <p:nvPr/>
            </p:nvCxnSpPr>
            <p:spPr>
              <a:xfrm flipH="1">
                <a:off x="5651500" y="2080229"/>
                <a:ext cx="1274232" cy="335003"/>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6" name="Straight Arrow Connector 35"/>
              <p:cNvCxnSpPr>
                <a:stCxn id="28" idx="2"/>
                <a:endCxn id="29" idx="0"/>
              </p:cNvCxnSpPr>
              <p:nvPr/>
            </p:nvCxnSpPr>
            <p:spPr>
              <a:xfrm>
                <a:off x="5651500" y="2753786"/>
                <a:ext cx="0" cy="29187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a:stCxn id="31" idx="2"/>
                <a:endCxn id="32" idx="0"/>
              </p:cNvCxnSpPr>
              <p:nvPr/>
            </p:nvCxnSpPr>
            <p:spPr>
              <a:xfrm>
                <a:off x="7730064" y="2762253"/>
                <a:ext cx="0" cy="28340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Straight Arrow Connector 39"/>
              <p:cNvCxnSpPr>
                <a:stCxn id="10" idx="2"/>
                <a:endCxn id="31" idx="0"/>
              </p:cNvCxnSpPr>
              <p:nvPr/>
            </p:nvCxnSpPr>
            <p:spPr>
              <a:xfrm>
                <a:off x="6925732" y="2080229"/>
                <a:ext cx="804332" cy="3434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spTree>
    <p:extLst>
      <p:ext uri="{BB962C8B-B14F-4D97-AF65-F5344CB8AC3E}">
        <p14:creationId xmlns:p14="http://schemas.microsoft.com/office/powerpoint/2010/main" val="566559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0468"/>
            <a:ext cx="8229600" cy="660932"/>
          </a:xfrm>
        </p:spPr>
        <p:txBody>
          <a:bodyPr>
            <a:normAutofit/>
          </a:bodyPr>
          <a:lstStyle/>
          <a:p>
            <a:r>
              <a:rPr lang="en-GB" sz="1800" dirty="0" smtClean="0"/>
              <a:t>We conceived using donor sperm (known or unknown)</a:t>
            </a:r>
            <a:br>
              <a:rPr lang="en-GB" sz="1800" dirty="0" smtClean="0"/>
            </a:br>
            <a:r>
              <a:rPr lang="en-GB" sz="1800" dirty="0" smtClean="0"/>
              <a:t>We have a co-parenting arrangement</a:t>
            </a:r>
            <a:endParaRPr lang="en-GB" sz="1800" dirty="0"/>
          </a:p>
        </p:txBody>
      </p:sp>
      <p:grpSp>
        <p:nvGrpSpPr>
          <p:cNvPr id="49" name="Group 48"/>
          <p:cNvGrpSpPr/>
          <p:nvPr/>
        </p:nvGrpSpPr>
        <p:grpSpPr>
          <a:xfrm>
            <a:off x="406399" y="1097569"/>
            <a:ext cx="8297333" cy="5261422"/>
            <a:chOff x="389467" y="1041400"/>
            <a:chExt cx="8297333" cy="5261422"/>
          </a:xfrm>
        </p:grpSpPr>
        <p:sp>
          <p:nvSpPr>
            <p:cNvPr id="5" name="TextBox 4"/>
            <p:cNvSpPr txBox="1"/>
            <p:nvPr/>
          </p:nvSpPr>
          <p:spPr>
            <a:xfrm>
              <a:off x="3818466" y="1041400"/>
              <a:ext cx="1363134" cy="461665"/>
            </a:xfrm>
            <a:prstGeom prst="rect">
              <a:avLst/>
            </a:prstGeom>
            <a:noFill/>
            <a:ln>
              <a:solidFill>
                <a:schemeClr val="tx1"/>
              </a:solidFill>
            </a:ln>
          </p:spPr>
          <p:txBody>
            <a:bodyPr wrap="square" rtlCol="0">
              <a:spAutoFit/>
            </a:bodyPr>
            <a:lstStyle/>
            <a:p>
              <a:r>
                <a:rPr lang="en-GB" sz="800" dirty="0" smtClean="0"/>
                <a:t>Did you conceive with the assistance of a licensed fertility clinic?</a:t>
              </a:r>
              <a:endParaRPr lang="en-GB" sz="800" dirty="0"/>
            </a:p>
          </p:txBody>
        </p:sp>
        <p:cxnSp>
          <p:nvCxnSpPr>
            <p:cNvPr id="10" name="Straight Arrow Connector 9"/>
            <p:cNvCxnSpPr>
              <a:stCxn id="5" idx="2"/>
              <a:endCxn id="4" idx="0"/>
            </p:cNvCxnSpPr>
            <p:nvPr/>
          </p:nvCxnSpPr>
          <p:spPr>
            <a:xfrm flipH="1">
              <a:off x="2662767" y="1503065"/>
              <a:ext cx="1837266" cy="21345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7" name="Straight Arrow Connector 36"/>
            <p:cNvCxnSpPr>
              <a:stCxn id="5" idx="2"/>
              <a:endCxn id="23" idx="0"/>
            </p:cNvCxnSpPr>
            <p:nvPr/>
          </p:nvCxnSpPr>
          <p:spPr>
            <a:xfrm>
              <a:off x="4500033" y="1503065"/>
              <a:ext cx="2024604" cy="19670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 name="TextBox 3"/>
            <p:cNvSpPr txBox="1"/>
            <p:nvPr/>
          </p:nvSpPr>
          <p:spPr>
            <a:xfrm>
              <a:off x="1811867" y="1716515"/>
              <a:ext cx="1701800" cy="338554"/>
            </a:xfrm>
            <a:prstGeom prst="rect">
              <a:avLst/>
            </a:prstGeom>
            <a:noFill/>
            <a:ln>
              <a:solidFill>
                <a:schemeClr val="tx1"/>
              </a:solidFill>
            </a:ln>
          </p:spPr>
          <p:txBody>
            <a:bodyPr wrap="square" rtlCol="0">
              <a:spAutoFit/>
            </a:bodyPr>
            <a:lstStyle/>
            <a:p>
              <a:r>
                <a:rPr lang="en-GB" sz="800" dirty="0" smtClean="0"/>
                <a:t>Is the birth mother married or in a civil partnership?</a:t>
              </a:r>
              <a:endParaRPr lang="en-GB" sz="800" dirty="0"/>
            </a:p>
          </p:txBody>
        </p:sp>
        <p:sp>
          <p:nvSpPr>
            <p:cNvPr id="8" name="TextBox 7"/>
            <p:cNvSpPr txBox="1"/>
            <p:nvPr/>
          </p:nvSpPr>
          <p:spPr>
            <a:xfrm>
              <a:off x="389467" y="3181991"/>
              <a:ext cx="1083734" cy="1077218"/>
            </a:xfrm>
            <a:prstGeom prst="rect">
              <a:avLst/>
            </a:prstGeom>
            <a:noFill/>
            <a:ln>
              <a:solidFill>
                <a:schemeClr val="tx1"/>
              </a:solidFill>
            </a:ln>
          </p:spPr>
          <p:txBody>
            <a:bodyPr wrap="square" rtlCol="0">
              <a:spAutoFit/>
            </a:bodyPr>
            <a:lstStyle/>
            <a:p>
              <a:r>
                <a:rPr lang="en-GB" sz="800" b="1" dirty="0" smtClean="0"/>
                <a:t>The birth mother and their spouse/civil partner are the legal parents. Other parties can obtain parental responsibility in other ways. </a:t>
              </a:r>
              <a:endParaRPr lang="en-GB" sz="800" b="1" dirty="0"/>
            </a:p>
          </p:txBody>
        </p:sp>
        <p:cxnSp>
          <p:nvCxnSpPr>
            <p:cNvPr id="12" name="Straight Arrow Connector 11"/>
            <p:cNvCxnSpPr>
              <a:stCxn id="4" idx="2"/>
              <a:endCxn id="7" idx="0"/>
            </p:cNvCxnSpPr>
            <p:nvPr/>
          </p:nvCxnSpPr>
          <p:spPr>
            <a:xfrm flipH="1">
              <a:off x="1270000" y="2055069"/>
              <a:ext cx="1392767" cy="2923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32" name="TextBox 31"/>
            <p:cNvSpPr txBox="1"/>
            <p:nvPr/>
          </p:nvSpPr>
          <p:spPr>
            <a:xfrm>
              <a:off x="3098800" y="2384635"/>
              <a:ext cx="1100666" cy="1077218"/>
            </a:xfrm>
            <a:prstGeom prst="rect">
              <a:avLst/>
            </a:prstGeom>
            <a:noFill/>
            <a:ln>
              <a:solidFill>
                <a:schemeClr val="tx1"/>
              </a:solidFill>
            </a:ln>
          </p:spPr>
          <p:txBody>
            <a:bodyPr wrap="square" rtlCol="0">
              <a:spAutoFit/>
            </a:bodyPr>
            <a:lstStyle/>
            <a:p>
              <a:r>
                <a:rPr lang="en-GB" sz="800" dirty="0" smtClean="0"/>
                <a:t>Has anyone (excluding the birth mother) signed the clinic’s parental election form nominating  anyone to be the second legal parent?</a:t>
              </a:r>
              <a:endParaRPr lang="en-GB" sz="800" dirty="0"/>
            </a:p>
          </p:txBody>
        </p:sp>
        <p:cxnSp>
          <p:nvCxnSpPr>
            <p:cNvPr id="34" name="Straight Arrow Connector 33"/>
            <p:cNvCxnSpPr>
              <a:stCxn id="4" idx="2"/>
              <a:endCxn id="32" idx="0"/>
            </p:cNvCxnSpPr>
            <p:nvPr/>
          </p:nvCxnSpPr>
          <p:spPr>
            <a:xfrm>
              <a:off x="2662767" y="2055069"/>
              <a:ext cx="986366" cy="32956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1" name="TextBox 40"/>
            <p:cNvSpPr txBox="1"/>
            <p:nvPr/>
          </p:nvSpPr>
          <p:spPr>
            <a:xfrm>
              <a:off x="1989666" y="3856237"/>
              <a:ext cx="1295400" cy="1323439"/>
            </a:xfrm>
            <a:prstGeom prst="rect">
              <a:avLst/>
            </a:prstGeom>
            <a:noFill/>
            <a:ln>
              <a:solidFill>
                <a:schemeClr val="tx1"/>
              </a:solidFill>
            </a:ln>
          </p:spPr>
          <p:txBody>
            <a:bodyPr wrap="square" rtlCol="0">
              <a:spAutoFit/>
            </a:bodyPr>
            <a:lstStyle/>
            <a:p>
              <a:r>
                <a:rPr lang="en-GB" sz="800" b="1" dirty="0" smtClean="0"/>
                <a:t>That nominated second parent is the second legal parent. They only automatically have parental responsibility  if they are named on the birth certificate. Other </a:t>
              </a:r>
              <a:r>
                <a:rPr lang="en-GB" sz="800" b="1" dirty="0"/>
                <a:t>parties can obtain parental responsibility in other </a:t>
              </a:r>
              <a:r>
                <a:rPr lang="en-GB" sz="800" b="1" dirty="0" smtClean="0"/>
                <a:t>ways.</a:t>
              </a:r>
              <a:endParaRPr lang="en-GB" sz="800" b="1" dirty="0"/>
            </a:p>
          </p:txBody>
        </p:sp>
        <p:cxnSp>
          <p:nvCxnSpPr>
            <p:cNvPr id="43" name="Straight Arrow Connector 42"/>
            <p:cNvCxnSpPr>
              <a:stCxn id="32" idx="2"/>
              <a:endCxn id="41" idx="0"/>
            </p:cNvCxnSpPr>
            <p:nvPr/>
          </p:nvCxnSpPr>
          <p:spPr>
            <a:xfrm flipH="1">
              <a:off x="2637366" y="3461853"/>
              <a:ext cx="1011767" cy="394384"/>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45" name="TextBox 44"/>
            <p:cNvSpPr txBox="1"/>
            <p:nvPr/>
          </p:nvSpPr>
          <p:spPr>
            <a:xfrm>
              <a:off x="4199466" y="3856237"/>
              <a:ext cx="1016000" cy="1200329"/>
            </a:xfrm>
            <a:prstGeom prst="rect">
              <a:avLst/>
            </a:prstGeom>
            <a:noFill/>
            <a:ln>
              <a:solidFill>
                <a:schemeClr val="tx1"/>
              </a:solidFill>
            </a:ln>
          </p:spPr>
          <p:txBody>
            <a:bodyPr wrap="square" rtlCol="0">
              <a:spAutoFit/>
            </a:bodyPr>
            <a:lstStyle/>
            <a:p>
              <a:r>
                <a:rPr lang="en-GB" sz="800" dirty="0" smtClean="0"/>
                <a:t>Has the birth mother signed the clinic’s parental election form nominating one of the intended co-parents as the second legal parent?</a:t>
              </a:r>
              <a:endParaRPr lang="en-GB" sz="800" dirty="0"/>
            </a:p>
          </p:txBody>
        </p:sp>
        <p:sp>
          <p:nvSpPr>
            <p:cNvPr id="47" name="TextBox 46"/>
            <p:cNvSpPr txBox="1"/>
            <p:nvPr/>
          </p:nvSpPr>
          <p:spPr>
            <a:xfrm>
              <a:off x="3217333" y="5348715"/>
              <a:ext cx="1490133" cy="830997"/>
            </a:xfrm>
            <a:prstGeom prst="rect">
              <a:avLst/>
            </a:prstGeom>
            <a:noFill/>
            <a:ln>
              <a:solidFill>
                <a:schemeClr val="tx1"/>
              </a:solidFill>
            </a:ln>
          </p:spPr>
          <p:txBody>
            <a:bodyPr wrap="square" rtlCol="0">
              <a:spAutoFit/>
            </a:bodyPr>
            <a:lstStyle/>
            <a:p>
              <a:r>
                <a:rPr lang="en-GB" sz="800" b="1" dirty="0" smtClean="0"/>
                <a:t>That nominated second  parent will be the legal parent of the child, if named on the birth certificate.  Other </a:t>
              </a:r>
              <a:r>
                <a:rPr lang="en-GB" sz="800" b="1" dirty="0"/>
                <a:t>parties can obtain parental responsibility in other </a:t>
              </a:r>
              <a:r>
                <a:rPr lang="en-GB" sz="800" b="1" dirty="0" smtClean="0"/>
                <a:t>ways.</a:t>
              </a:r>
              <a:endParaRPr lang="en-GB" sz="800" b="1" dirty="0"/>
            </a:p>
          </p:txBody>
        </p:sp>
        <p:sp>
          <p:nvSpPr>
            <p:cNvPr id="48" name="TextBox 47"/>
            <p:cNvSpPr txBox="1"/>
            <p:nvPr/>
          </p:nvSpPr>
          <p:spPr>
            <a:xfrm>
              <a:off x="5080000" y="5348715"/>
              <a:ext cx="1295400" cy="954107"/>
            </a:xfrm>
            <a:prstGeom prst="rect">
              <a:avLst/>
            </a:prstGeom>
            <a:noFill/>
            <a:ln>
              <a:solidFill>
                <a:schemeClr val="tx1"/>
              </a:solidFill>
            </a:ln>
          </p:spPr>
          <p:txBody>
            <a:bodyPr wrap="square" rtlCol="0">
              <a:spAutoFit/>
            </a:bodyPr>
            <a:lstStyle/>
            <a:p>
              <a:r>
                <a:rPr lang="en-GB" sz="800" b="1" dirty="0" smtClean="0"/>
                <a:t>The birth mother is the sole legal parent. One other party could apply for an adoption order. Other </a:t>
              </a:r>
              <a:r>
                <a:rPr lang="en-GB" sz="800" b="1" dirty="0"/>
                <a:t>parties can obtain parental responsibility in other </a:t>
              </a:r>
              <a:r>
                <a:rPr lang="en-GB" sz="800" b="1" dirty="0" smtClean="0"/>
                <a:t>ways.</a:t>
              </a:r>
              <a:endParaRPr lang="en-GB" sz="800" b="1" dirty="0"/>
            </a:p>
          </p:txBody>
        </p:sp>
        <p:cxnSp>
          <p:nvCxnSpPr>
            <p:cNvPr id="51" name="Straight Arrow Connector 50"/>
            <p:cNvCxnSpPr>
              <a:stCxn id="32" idx="2"/>
              <a:endCxn id="45" idx="0"/>
            </p:cNvCxnSpPr>
            <p:nvPr/>
          </p:nvCxnSpPr>
          <p:spPr>
            <a:xfrm>
              <a:off x="3649133" y="3461853"/>
              <a:ext cx="1058333" cy="39438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53" name="Straight Arrow Connector 52"/>
            <p:cNvCxnSpPr>
              <a:stCxn id="45" idx="2"/>
              <a:endCxn id="47" idx="0"/>
            </p:cNvCxnSpPr>
            <p:nvPr/>
          </p:nvCxnSpPr>
          <p:spPr>
            <a:xfrm flipH="1">
              <a:off x="3962400" y="5056566"/>
              <a:ext cx="745066" cy="29214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5" name="Straight Arrow Connector 54"/>
            <p:cNvCxnSpPr>
              <a:stCxn id="45" idx="2"/>
              <a:endCxn id="48" idx="0"/>
            </p:cNvCxnSpPr>
            <p:nvPr/>
          </p:nvCxnSpPr>
          <p:spPr>
            <a:xfrm>
              <a:off x="4707466" y="5056566"/>
              <a:ext cx="1020234" cy="29214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23" name="TextBox 22"/>
            <p:cNvSpPr txBox="1"/>
            <p:nvPr/>
          </p:nvSpPr>
          <p:spPr>
            <a:xfrm>
              <a:off x="5798197" y="1699766"/>
              <a:ext cx="1452880" cy="461665"/>
            </a:xfrm>
            <a:prstGeom prst="rect">
              <a:avLst/>
            </a:prstGeom>
            <a:noFill/>
            <a:ln>
              <a:solidFill>
                <a:schemeClr val="tx1"/>
              </a:solidFill>
            </a:ln>
          </p:spPr>
          <p:txBody>
            <a:bodyPr wrap="square" rtlCol="0">
              <a:spAutoFit/>
            </a:bodyPr>
            <a:lstStyle/>
            <a:p>
              <a:r>
                <a:rPr lang="en-GB" sz="800" dirty="0" smtClean="0"/>
                <a:t>Did you conceive through natural insemination (i.e. sexual intercourse)?</a:t>
              </a:r>
              <a:endParaRPr lang="en-GB" sz="800" dirty="0"/>
            </a:p>
          </p:txBody>
        </p:sp>
        <p:sp>
          <p:nvSpPr>
            <p:cNvPr id="24" name="TextBox 23"/>
            <p:cNvSpPr txBox="1"/>
            <p:nvPr/>
          </p:nvSpPr>
          <p:spPr>
            <a:xfrm>
              <a:off x="7068197" y="2716490"/>
              <a:ext cx="1036320" cy="461665"/>
            </a:xfrm>
            <a:prstGeom prst="rect">
              <a:avLst/>
            </a:prstGeom>
            <a:noFill/>
            <a:ln>
              <a:solidFill>
                <a:schemeClr val="tx1"/>
              </a:solidFill>
            </a:ln>
          </p:spPr>
          <p:txBody>
            <a:bodyPr wrap="square" rtlCol="0">
              <a:spAutoFit/>
            </a:bodyPr>
            <a:lstStyle/>
            <a:p>
              <a:r>
                <a:rPr lang="en-GB" sz="800" dirty="0" smtClean="0"/>
                <a:t>Is the birth mother married or in a civil partnership?</a:t>
              </a:r>
              <a:endParaRPr lang="en-GB" sz="800" dirty="0"/>
            </a:p>
          </p:txBody>
        </p:sp>
        <p:sp>
          <p:nvSpPr>
            <p:cNvPr id="25" name="TextBox 24"/>
            <p:cNvSpPr txBox="1"/>
            <p:nvPr/>
          </p:nvSpPr>
          <p:spPr>
            <a:xfrm>
              <a:off x="4965077" y="2731368"/>
              <a:ext cx="1310640" cy="954107"/>
            </a:xfrm>
            <a:prstGeom prst="rect">
              <a:avLst/>
            </a:prstGeom>
            <a:noFill/>
            <a:ln>
              <a:solidFill>
                <a:schemeClr val="tx1"/>
              </a:solidFill>
            </a:ln>
          </p:spPr>
          <p:txBody>
            <a:bodyPr wrap="square" rtlCol="0">
              <a:spAutoFit/>
            </a:bodyPr>
            <a:lstStyle/>
            <a:p>
              <a:r>
                <a:rPr lang="en-GB" sz="800" b="1" dirty="0" smtClean="0"/>
                <a:t>The birth mother and the person who provided the sperm are the legal parents. </a:t>
              </a:r>
              <a:r>
                <a:rPr lang="en-GB" sz="800" b="1" dirty="0"/>
                <a:t>O</a:t>
              </a:r>
              <a:r>
                <a:rPr lang="en-GB" sz="800" b="1" dirty="0" smtClean="0"/>
                <a:t>ther parties can obtain parental responsibility in other ways</a:t>
              </a:r>
            </a:p>
          </p:txBody>
        </p:sp>
        <p:sp>
          <p:nvSpPr>
            <p:cNvPr id="26" name="TextBox 25"/>
            <p:cNvSpPr txBox="1"/>
            <p:nvPr/>
          </p:nvSpPr>
          <p:spPr>
            <a:xfrm>
              <a:off x="6417734" y="3599687"/>
              <a:ext cx="1109133" cy="1077218"/>
            </a:xfrm>
            <a:prstGeom prst="rect">
              <a:avLst/>
            </a:prstGeom>
            <a:noFill/>
            <a:ln>
              <a:solidFill>
                <a:schemeClr val="tx1"/>
              </a:solidFill>
            </a:ln>
          </p:spPr>
          <p:txBody>
            <a:bodyPr wrap="square" rtlCol="0">
              <a:spAutoFit/>
            </a:bodyPr>
            <a:lstStyle/>
            <a:p>
              <a:r>
                <a:rPr lang="en-GB" sz="800" b="1" dirty="0"/>
                <a:t>The birth mother and their spouse/civil partner are the legal parents. Other parties can obtain parental responsibility in other ways. </a:t>
              </a:r>
            </a:p>
          </p:txBody>
        </p:sp>
        <p:sp>
          <p:nvSpPr>
            <p:cNvPr id="27" name="TextBox 26"/>
            <p:cNvSpPr txBox="1"/>
            <p:nvPr/>
          </p:nvSpPr>
          <p:spPr>
            <a:xfrm>
              <a:off x="7586356" y="3582938"/>
              <a:ext cx="1100444" cy="1077218"/>
            </a:xfrm>
            <a:prstGeom prst="rect">
              <a:avLst/>
            </a:prstGeom>
            <a:noFill/>
            <a:ln>
              <a:solidFill>
                <a:schemeClr val="tx1"/>
              </a:solidFill>
            </a:ln>
          </p:spPr>
          <p:txBody>
            <a:bodyPr wrap="square" rtlCol="0">
              <a:spAutoFit/>
            </a:bodyPr>
            <a:lstStyle/>
            <a:p>
              <a:r>
                <a:rPr lang="en-GB" sz="800" b="1" dirty="0"/>
                <a:t>The birth mother and the person who provided the sperm are the legal parents. </a:t>
              </a:r>
              <a:r>
                <a:rPr lang="en-GB" sz="800" b="1" dirty="0" smtClean="0"/>
                <a:t>Other </a:t>
              </a:r>
              <a:r>
                <a:rPr lang="en-GB" sz="800" b="1" dirty="0"/>
                <a:t>parties can obtain parental responsibility in other </a:t>
              </a:r>
              <a:r>
                <a:rPr lang="en-GB" sz="800" b="1" dirty="0" smtClean="0"/>
                <a:t>ways.</a:t>
              </a:r>
              <a:endParaRPr lang="en-GB" sz="800" b="1" dirty="0"/>
            </a:p>
          </p:txBody>
        </p:sp>
        <p:cxnSp>
          <p:nvCxnSpPr>
            <p:cNvPr id="28" name="Straight Arrow Connector 27"/>
            <p:cNvCxnSpPr>
              <a:endCxn id="24" idx="0"/>
            </p:cNvCxnSpPr>
            <p:nvPr/>
          </p:nvCxnSpPr>
          <p:spPr>
            <a:xfrm>
              <a:off x="6524637" y="2161431"/>
              <a:ext cx="1061720" cy="555059"/>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4" idx="2"/>
              <a:endCxn id="27" idx="0"/>
            </p:cNvCxnSpPr>
            <p:nvPr/>
          </p:nvCxnSpPr>
          <p:spPr>
            <a:xfrm>
              <a:off x="7586357" y="3178155"/>
              <a:ext cx="550221" cy="404783"/>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endCxn id="25" idx="0"/>
            </p:cNvCxnSpPr>
            <p:nvPr/>
          </p:nvCxnSpPr>
          <p:spPr>
            <a:xfrm flipH="1">
              <a:off x="5620397" y="2161431"/>
              <a:ext cx="904240" cy="569937"/>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24" idx="2"/>
              <a:endCxn id="26" idx="0"/>
            </p:cNvCxnSpPr>
            <p:nvPr/>
          </p:nvCxnSpPr>
          <p:spPr>
            <a:xfrm flipH="1">
              <a:off x="6972301" y="3178155"/>
              <a:ext cx="614056" cy="421532"/>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1133" y="2347457"/>
              <a:ext cx="1337733" cy="461665"/>
            </a:xfrm>
            <a:prstGeom prst="rect">
              <a:avLst/>
            </a:prstGeom>
            <a:noFill/>
            <a:ln>
              <a:solidFill>
                <a:schemeClr val="tx1"/>
              </a:solidFill>
            </a:ln>
          </p:spPr>
          <p:txBody>
            <a:bodyPr wrap="square" rtlCol="0">
              <a:spAutoFit/>
            </a:bodyPr>
            <a:lstStyle/>
            <a:p>
              <a:r>
                <a:rPr lang="en-GB" sz="800" dirty="0" smtClean="0"/>
                <a:t>Did the birth mother’s spouse/civil partner consent to the treatment?</a:t>
              </a:r>
              <a:endParaRPr lang="en-GB" sz="800" dirty="0"/>
            </a:p>
          </p:txBody>
        </p:sp>
        <p:cxnSp>
          <p:nvCxnSpPr>
            <p:cNvPr id="14" name="Straight Arrow Connector 13"/>
            <p:cNvCxnSpPr>
              <a:stCxn id="7" idx="2"/>
              <a:endCxn id="8" idx="0"/>
            </p:cNvCxnSpPr>
            <p:nvPr/>
          </p:nvCxnSpPr>
          <p:spPr>
            <a:xfrm flipH="1">
              <a:off x="931334" y="2809122"/>
              <a:ext cx="338666" cy="37286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6" name="Straight Arrow Connector 15"/>
            <p:cNvCxnSpPr>
              <a:stCxn id="7" idx="2"/>
              <a:endCxn id="32" idx="1"/>
            </p:cNvCxnSpPr>
            <p:nvPr/>
          </p:nvCxnSpPr>
          <p:spPr>
            <a:xfrm>
              <a:off x="1270000" y="2809122"/>
              <a:ext cx="1828800" cy="11412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3544077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178</TotalTime>
  <Words>660</Words>
  <Application>Microsoft Office PowerPoint</Application>
  <PresentationFormat>On-screen Show (4:3)</PresentationFormat>
  <Paragraphs>36</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Blank</vt:lpstr>
      <vt:lpstr>PowerPoint Presentation</vt:lpstr>
      <vt:lpstr>PowerPoint Presentation</vt:lpstr>
      <vt:lpstr>We conceived using donor sperm (known or unknown) We have a co-parenting arrangement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Smith</dc:creator>
  <cp:lastModifiedBy>Rianna Stevens</cp:lastModifiedBy>
  <cp:revision>15</cp:revision>
  <dcterms:created xsi:type="dcterms:W3CDTF">2017-10-23T15:58:39Z</dcterms:created>
  <dcterms:modified xsi:type="dcterms:W3CDTF">2017-12-20T16:50:05Z</dcterms:modified>
</cp:coreProperties>
</file>